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79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81" r:id="rId18"/>
    <p:sldId id="274" r:id="rId19"/>
    <p:sldId id="275" r:id="rId20"/>
    <p:sldId id="276" r:id="rId21"/>
    <p:sldId id="277" r:id="rId22"/>
    <p:sldId id="278" r:id="rId23"/>
    <p:sldId id="280" r:id="rId24"/>
    <p:sldId id="271" r:id="rId25"/>
    <p:sldId id="272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AD84AEA9-D917-4C71-9626-4272A59E8756}" type="datetimeFigureOut">
              <a:rPr lang="ru-RU" smtClean="0"/>
              <a:t>30.10.2021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9DD6659C-EA8C-4C01-B0B8-BEF275216AF9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8815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4AEA9-D917-4C71-9626-4272A59E8756}" type="datetimeFigureOut">
              <a:rPr lang="ru-RU" smtClean="0"/>
              <a:t>30.10.2021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6659C-EA8C-4C01-B0B8-BEF275216A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7076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4AEA9-D917-4C71-9626-4272A59E8756}" type="datetimeFigureOut">
              <a:rPr lang="ru-RU" smtClean="0"/>
              <a:t>30.10.2021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6659C-EA8C-4C01-B0B8-BEF275216AF9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8720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4AEA9-D917-4C71-9626-4272A59E8756}" type="datetimeFigureOut">
              <a:rPr lang="ru-RU" smtClean="0"/>
              <a:t>30.10.2021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6659C-EA8C-4C01-B0B8-BEF275216A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7698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4AEA9-D917-4C71-9626-4272A59E8756}" type="datetimeFigureOut">
              <a:rPr lang="ru-RU" smtClean="0"/>
              <a:t>30.10.2021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6659C-EA8C-4C01-B0B8-BEF275216AF9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5109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4AEA9-D917-4C71-9626-4272A59E8756}" type="datetimeFigureOut">
              <a:rPr lang="ru-RU" smtClean="0"/>
              <a:t>30.10.2021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6659C-EA8C-4C01-B0B8-BEF275216AF9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4726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4AEA9-D917-4C71-9626-4272A59E8756}" type="datetimeFigureOut">
              <a:rPr lang="ru-RU" smtClean="0"/>
              <a:t>30.10.2021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6659C-EA8C-4C01-B0B8-BEF275216A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443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4AEA9-D917-4C71-9626-4272A59E8756}" type="datetimeFigureOut">
              <a:rPr lang="ru-RU" smtClean="0"/>
              <a:t>30.10.2021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6659C-EA8C-4C01-B0B8-BEF275216AF9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7838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4AEA9-D917-4C71-9626-4272A59E8756}" type="datetimeFigureOut">
              <a:rPr lang="ru-RU" smtClean="0"/>
              <a:t>30.10.2021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6659C-EA8C-4C01-B0B8-BEF275216A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59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4AEA9-D917-4C71-9626-4272A59E8756}" type="datetimeFigureOut">
              <a:rPr lang="ru-RU" smtClean="0"/>
              <a:t>30.10.2021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6659C-EA8C-4C01-B0B8-BEF275216A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2928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4AEA9-D917-4C71-9626-4272A59E8756}" type="datetimeFigureOut">
              <a:rPr lang="ru-RU" smtClean="0"/>
              <a:t>30.10.2021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6659C-EA8C-4C01-B0B8-BEF275216AF9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83066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4AEA9-D917-4C71-9626-4272A59E8756}" type="datetimeFigureOut">
              <a:rPr lang="ru-RU" smtClean="0"/>
              <a:t>30.10.2021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6659C-EA8C-4C01-B0B8-BEF275216AF9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89380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4AEA9-D917-4C71-9626-4272A59E8756}" type="datetimeFigureOut">
              <a:rPr lang="ru-RU" smtClean="0"/>
              <a:t>30.10.2021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6659C-EA8C-4C01-B0B8-BEF275216A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1778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4AEA9-D917-4C71-9626-4272A59E8756}" type="datetimeFigureOut">
              <a:rPr lang="ru-RU" smtClean="0"/>
              <a:t>30.10.2021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6659C-EA8C-4C01-B0B8-BEF275216AF9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66580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4AEA9-D917-4C71-9626-4272A59E8756}" type="datetimeFigureOut">
              <a:rPr lang="ru-RU" smtClean="0"/>
              <a:t>30.10.2021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6659C-EA8C-4C01-B0B8-BEF275216AF9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80173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4AEA9-D917-4C71-9626-4272A59E8756}" type="datetimeFigureOut">
              <a:rPr lang="ru-RU" smtClean="0"/>
              <a:t>30.10.2021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6659C-EA8C-4C01-B0B8-BEF275216AF9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65446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4AEA9-D917-4C71-9626-4272A59E8756}" type="datetimeFigureOut">
              <a:rPr lang="ru-RU" smtClean="0"/>
              <a:t>30.10.2021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6659C-EA8C-4C01-B0B8-BEF275216AF9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0083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D84AEA9-D917-4C71-9626-4272A59E8756}" type="datetimeFigureOut">
              <a:rPr lang="ru-RU" smtClean="0"/>
              <a:t>30.10.2021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DD6659C-EA8C-4C01-B0B8-BEF275216A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942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1562793"/>
            <a:ext cx="6815669" cy="1823871"/>
          </a:xfrm>
        </p:spPr>
        <p:txBody>
          <a:bodyPr/>
          <a:lstStyle/>
          <a:p>
            <a:r>
              <a:rPr lang="ru-RU" sz="4000" b="1" dirty="0"/>
              <a:t>СОВРЕМЕННЫЕ МЕТОДЫ ИССЛЕДОВАНИЯ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  <a:p>
            <a:r>
              <a:rPr lang="ru-RU" dirty="0"/>
              <a:t>Лекция и практические задания</a:t>
            </a:r>
          </a:p>
        </p:txBody>
      </p:sp>
    </p:spTree>
    <p:extLst>
      <p:ext uri="{BB962C8B-B14F-4D97-AF65-F5344CB8AC3E}">
        <p14:creationId xmlns:p14="http://schemas.microsoft.com/office/powerpoint/2010/main" val="1297847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100461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Науку можно рассматривать в различных измерениях: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6335" y="2410691"/>
            <a:ext cx="10631978" cy="38238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solidFill>
                  <a:schemeClr val="tx1"/>
                </a:solidFill>
              </a:rPr>
              <a:t>1) как специфическую форму общественного сознания, основу которой составляет система знаний;</a:t>
            </a:r>
          </a:p>
          <a:p>
            <a:pPr marL="0" indent="0">
              <a:buNone/>
            </a:pPr>
            <a:r>
              <a:rPr lang="ru-RU" sz="2800" dirty="0">
                <a:solidFill>
                  <a:schemeClr val="tx1"/>
                </a:solidFill>
              </a:rPr>
              <a:t>2) как процесс познания закономерностей объективного мира;</a:t>
            </a:r>
          </a:p>
          <a:p>
            <a:pPr marL="0" indent="0">
              <a:buNone/>
            </a:pPr>
            <a:r>
              <a:rPr lang="ru-RU" sz="2800" dirty="0">
                <a:solidFill>
                  <a:schemeClr val="tx1"/>
                </a:solidFill>
              </a:rPr>
              <a:t>З) как определенный вид общественного разделения труда;</a:t>
            </a:r>
          </a:p>
          <a:p>
            <a:pPr marL="0" indent="0">
              <a:buNone/>
            </a:pPr>
            <a:r>
              <a:rPr lang="ru-RU" sz="2800" dirty="0">
                <a:solidFill>
                  <a:schemeClr val="tx1"/>
                </a:solidFill>
              </a:rPr>
              <a:t>4) как один из важных факторов общественного развития и как процесс производства знаний и их использование.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1944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Цель научного исследования –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>
                <a:solidFill>
                  <a:schemeClr val="tx1"/>
                </a:solidFill>
              </a:rPr>
              <a:t>определение конкретного объекта и всестороннее, достоверное изучение его структуры, характеристик, связей на основе разработанных в науке принципов и методов познания, а также получение полезных для деятельности человека результатов, внедрение в практику с дальнейшим эффектом.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3111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МЕТОД ИССЛЕДОВАНИЯ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7775" y="2556932"/>
            <a:ext cx="10316094" cy="3318936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Под методом понимают способ теоретического исследования или практического осуществления какого-либо явления или процесса. Метод – это инструмент для решения главной задачи науки – открытия объективных законов действительности. Метод определяет необходимость и место применения индукции и дедукции, анализа и синтеза, сравнения теоретических и экспериментальных исследований.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9388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ru-RU" i="1" dirty="0"/>
              <a:t>Философские и общенаучные методы научного исследования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31024" y="2402378"/>
            <a:ext cx="10457411" cy="3857106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Среди </a:t>
            </a:r>
            <a:r>
              <a:rPr lang="ru-RU" b="1" dirty="0">
                <a:solidFill>
                  <a:schemeClr val="tx1"/>
                </a:solidFill>
              </a:rPr>
              <a:t>всеобщих (философских) методов </a:t>
            </a:r>
            <a:r>
              <a:rPr lang="ru-RU" dirty="0">
                <a:solidFill>
                  <a:schemeClr val="tx1"/>
                </a:solidFill>
              </a:rPr>
              <a:t>наиболее известными являются </a:t>
            </a:r>
          </a:p>
          <a:p>
            <a:r>
              <a:rPr lang="ru-RU" sz="2600" b="1" u="sng" dirty="0">
                <a:solidFill>
                  <a:schemeClr val="tx1"/>
                </a:solidFill>
              </a:rPr>
              <a:t>диалектический</a:t>
            </a:r>
            <a:r>
              <a:rPr lang="ru-RU" sz="2600" b="1" dirty="0">
                <a:solidFill>
                  <a:schemeClr val="tx1"/>
                </a:solidFill>
              </a:rPr>
              <a:t> и </a:t>
            </a:r>
          </a:p>
          <a:p>
            <a:r>
              <a:rPr lang="ru-RU" sz="2600" b="1" u="sng" dirty="0">
                <a:solidFill>
                  <a:schemeClr val="tx1"/>
                </a:solidFill>
              </a:rPr>
              <a:t>метафизический</a:t>
            </a:r>
          </a:p>
          <a:p>
            <a:r>
              <a:rPr lang="ru-RU" dirty="0">
                <a:solidFill>
                  <a:schemeClr val="tx1"/>
                </a:solidFill>
              </a:rPr>
              <a:t>Все </a:t>
            </a:r>
            <a:r>
              <a:rPr lang="ru-RU" b="1" dirty="0">
                <a:solidFill>
                  <a:schemeClr val="tx1"/>
                </a:solidFill>
              </a:rPr>
              <a:t>общенаучные методы </a:t>
            </a:r>
            <a:r>
              <a:rPr lang="ru-RU" dirty="0">
                <a:solidFill>
                  <a:schemeClr val="tx1"/>
                </a:solidFill>
              </a:rPr>
              <a:t>для анализа целесообразно распределить на три группы: </a:t>
            </a:r>
          </a:p>
          <a:p>
            <a:r>
              <a:rPr lang="ru-RU" b="1" u="sng" dirty="0" err="1">
                <a:solidFill>
                  <a:schemeClr val="tx1"/>
                </a:solidFill>
              </a:rPr>
              <a:t>общелогические</a:t>
            </a:r>
            <a:r>
              <a:rPr lang="ru-RU" b="1" u="sng" dirty="0">
                <a:solidFill>
                  <a:schemeClr val="tx1"/>
                </a:solidFill>
              </a:rPr>
              <a:t>, </a:t>
            </a:r>
          </a:p>
          <a:p>
            <a:r>
              <a:rPr lang="ru-RU" b="1" u="sng" dirty="0">
                <a:solidFill>
                  <a:schemeClr val="tx1"/>
                </a:solidFill>
              </a:rPr>
              <a:t>теоретические и </a:t>
            </a:r>
          </a:p>
          <a:p>
            <a:r>
              <a:rPr lang="ru-RU" b="1" u="sng" dirty="0">
                <a:solidFill>
                  <a:schemeClr val="tx1"/>
                </a:solidFill>
              </a:rPr>
              <a:t>эмпирические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4444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адпись 2"/>
          <p:cNvSpPr txBox="1">
            <a:spLocks noChangeArrowheads="1"/>
          </p:cNvSpPr>
          <p:nvPr/>
        </p:nvSpPr>
        <p:spPr bwMode="auto">
          <a:xfrm>
            <a:off x="2277688" y="1072342"/>
            <a:ext cx="7913716" cy="135497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ru-RU" altLang="ru-RU" sz="4800" b="1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Общелогические</a:t>
            </a:r>
            <a:r>
              <a:rPr kumimoji="0" lang="ru-RU" altLang="ru-RU" sz="48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методы</a:t>
            </a:r>
            <a:endParaRPr kumimoji="0" lang="ru-RU" altLang="ru-RU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Надпись 2"/>
          <p:cNvSpPr txBox="1">
            <a:spLocks noChangeArrowheads="1"/>
          </p:cNvSpPr>
          <p:nvPr/>
        </p:nvSpPr>
        <p:spPr bwMode="auto">
          <a:xfrm>
            <a:off x="2261075" y="2415683"/>
            <a:ext cx="1612663" cy="75426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ru-RU" altLang="ru-RU" sz="28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Анализ</a:t>
            </a:r>
            <a:endParaRPr kumimoji="0" lang="ru-RU" altLang="ru-RU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Надпись 2"/>
          <p:cNvSpPr txBox="1">
            <a:spLocks noChangeArrowheads="1"/>
          </p:cNvSpPr>
          <p:nvPr/>
        </p:nvSpPr>
        <p:spPr bwMode="auto">
          <a:xfrm>
            <a:off x="3724104" y="2669451"/>
            <a:ext cx="1720736" cy="7470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Синтез</a:t>
            </a:r>
            <a:endParaRPr kumimoji="0" lang="ru-RU" altLang="ru-RU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Надпись 2"/>
          <p:cNvSpPr txBox="1">
            <a:spLocks noChangeArrowheads="1"/>
          </p:cNvSpPr>
          <p:nvPr/>
        </p:nvSpPr>
        <p:spPr bwMode="auto">
          <a:xfrm>
            <a:off x="5303517" y="2902207"/>
            <a:ext cx="1762305" cy="75645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Индукция</a:t>
            </a:r>
            <a:endParaRPr kumimoji="0" lang="ru-RU" altLang="ru-RU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Надпись 2"/>
          <p:cNvSpPr txBox="1">
            <a:spLocks noChangeArrowheads="1"/>
          </p:cNvSpPr>
          <p:nvPr/>
        </p:nvSpPr>
        <p:spPr bwMode="auto">
          <a:xfrm>
            <a:off x="6945295" y="3169948"/>
            <a:ext cx="1791385" cy="78691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Дедукция</a:t>
            </a:r>
            <a:endParaRPr kumimoji="0" lang="ru-RU" altLang="ru-RU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Надпись 2"/>
          <p:cNvSpPr txBox="1">
            <a:spLocks noChangeArrowheads="1"/>
          </p:cNvSpPr>
          <p:nvPr/>
        </p:nvSpPr>
        <p:spPr bwMode="auto">
          <a:xfrm>
            <a:off x="8603663" y="3416530"/>
            <a:ext cx="1629301" cy="7481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Аналогия</a:t>
            </a:r>
            <a:endParaRPr kumimoji="0" lang="ru-RU" altLang="ru-RU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941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4646" y="2394065"/>
            <a:ext cx="10565477" cy="3832168"/>
          </a:xfrm>
        </p:spPr>
        <p:txBody>
          <a:bodyPr>
            <a:normAutofit fontScale="85000" lnSpcReduction="10000"/>
          </a:bodyPr>
          <a:lstStyle/>
          <a:p>
            <a:r>
              <a:rPr lang="ru-RU" i="1" dirty="0"/>
              <a:t>Анализ </a:t>
            </a:r>
            <a:r>
              <a:rPr lang="ru-RU" dirty="0"/>
              <a:t>– это расчленение, разложение объекта исследования на составные части. Он лежит в основе аналитического метода исследования. </a:t>
            </a:r>
          </a:p>
          <a:p>
            <a:r>
              <a:rPr lang="ru-RU" i="1" dirty="0"/>
              <a:t>Синтез </a:t>
            </a:r>
            <a:r>
              <a:rPr lang="ru-RU" dirty="0"/>
              <a:t>– это соединение отдельных сторон, частей объекта исследования в единое целое. </a:t>
            </a:r>
          </a:p>
          <a:p>
            <a:r>
              <a:rPr lang="ru-RU" i="1" dirty="0"/>
              <a:t>Индукция </a:t>
            </a:r>
            <a:r>
              <a:rPr lang="ru-RU" dirty="0"/>
              <a:t>– это движение мысли (познания) от фактов, отдельных случаев к общему положению. </a:t>
            </a:r>
          </a:p>
          <a:p>
            <a:r>
              <a:rPr lang="ru-RU" i="1" dirty="0"/>
              <a:t>Дедукция – </a:t>
            </a:r>
            <a:r>
              <a:rPr lang="ru-RU" dirty="0"/>
              <a:t>это выведение единичного, частного из какого-либо общего положения; движение мысли (познания) от общих утверждений к утверждениям об отдельных предметах или явлениях.</a:t>
            </a:r>
          </a:p>
          <a:p>
            <a:r>
              <a:rPr lang="ru-RU" i="1" dirty="0"/>
              <a:t>Аналогия </a:t>
            </a:r>
            <a:r>
              <a:rPr lang="ru-RU" dirty="0"/>
              <a:t>– это способ получения знаний о предметах и явлениях на основании того, что они имеют сходство с другими; рассуждение, в котором из сходства изучаемых объектов в некоторых признаках делается заключение об их сходстве и в других признаках. </a:t>
            </a:r>
          </a:p>
        </p:txBody>
      </p:sp>
      <p:sp>
        <p:nvSpPr>
          <p:cNvPr id="4" name="Надпись 2"/>
          <p:cNvSpPr txBox="1"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ru-RU" altLang="ru-RU" sz="4800" b="1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Общелогические</a:t>
            </a:r>
            <a:r>
              <a:rPr kumimoji="0" lang="ru-RU" altLang="ru-RU" sz="48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методы</a:t>
            </a:r>
            <a:endParaRPr kumimoji="0" lang="ru-RU" altLang="ru-RU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15230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дпись 2"/>
          <p:cNvSpPr txBox="1"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defTabSz="914400" eaLnBrk="0" fontAlgn="base" hangingPunct="0">
              <a:spcAft>
                <a:spcPts val="800"/>
              </a:spcAft>
            </a:pPr>
            <a:r>
              <a:rPr lang="ru-RU" sz="4800" b="1" i="1" dirty="0">
                <a:solidFill>
                  <a:schemeClr val="tx1"/>
                </a:solidFill>
              </a:rPr>
              <a:t>Методы теоретического уровня</a:t>
            </a:r>
            <a:endParaRPr kumimoji="0" lang="ru-RU" altLang="ru-RU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Надпись 2"/>
          <p:cNvSpPr txBox="1">
            <a:spLocks noChangeArrowheads="1"/>
          </p:cNvSpPr>
          <p:nvPr/>
        </p:nvSpPr>
        <p:spPr bwMode="auto">
          <a:xfrm>
            <a:off x="897775" y="2421591"/>
            <a:ext cx="1333675" cy="89300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ru-RU" altLang="ru-RU" b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Аксиоматический метод</a:t>
            </a:r>
            <a:endParaRPr kumimoji="0" lang="ru-RU" altLang="ru-RU" b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Надпись 2"/>
          <p:cNvSpPr txBox="1">
            <a:spLocks noChangeArrowheads="1"/>
          </p:cNvSpPr>
          <p:nvPr/>
        </p:nvSpPr>
        <p:spPr bwMode="auto">
          <a:xfrm>
            <a:off x="2086495" y="2712748"/>
            <a:ext cx="1629293" cy="8921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ru-RU" altLang="ru-RU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Гипотетический метод</a:t>
            </a:r>
            <a:endParaRPr kumimoji="0" lang="ru-RU" alt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Надпись 2"/>
          <p:cNvSpPr txBox="1">
            <a:spLocks noChangeArrowheads="1"/>
          </p:cNvSpPr>
          <p:nvPr/>
        </p:nvSpPr>
        <p:spPr bwMode="auto">
          <a:xfrm>
            <a:off x="3532244" y="3028884"/>
            <a:ext cx="1403711" cy="67408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ru-RU" altLang="ru-RU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Формализация</a:t>
            </a:r>
            <a:endParaRPr kumimoji="0" lang="ru-RU" alt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Надпись 2"/>
          <p:cNvSpPr txBox="1">
            <a:spLocks noChangeArrowheads="1"/>
          </p:cNvSpPr>
          <p:nvPr/>
        </p:nvSpPr>
        <p:spPr bwMode="auto">
          <a:xfrm>
            <a:off x="4747694" y="3314595"/>
            <a:ext cx="1634010" cy="70225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ru-RU" altLang="ru-RU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Абстрагирование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Надпись 2"/>
          <p:cNvSpPr txBox="1">
            <a:spLocks noChangeArrowheads="1"/>
          </p:cNvSpPr>
          <p:nvPr/>
        </p:nvSpPr>
        <p:spPr bwMode="auto">
          <a:xfrm>
            <a:off x="5813107" y="3769421"/>
            <a:ext cx="1377405" cy="56198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Обобщение</a:t>
            </a:r>
            <a:endParaRPr kumimoji="0" lang="ru-RU" altLang="ru-RU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Надпись 2"/>
          <p:cNvSpPr txBox="1">
            <a:spLocks noChangeArrowheads="1"/>
          </p:cNvSpPr>
          <p:nvPr/>
        </p:nvSpPr>
        <p:spPr bwMode="auto">
          <a:xfrm>
            <a:off x="6808125" y="3198263"/>
            <a:ext cx="1770610" cy="67629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kumimoji="0" lang="ru-RU" altLang="ru-RU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Исторический метод</a:t>
            </a:r>
            <a: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Надпись 2"/>
          <p:cNvSpPr txBox="1">
            <a:spLocks noChangeArrowheads="1"/>
          </p:cNvSpPr>
          <p:nvPr/>
        </p:nvSpPr>
        <p:spPr bwMode="auto">
          <a:xfrm>
            <a:off x="8511685" y="2652820"/>
            <a:ext cx="1663093" cy="105613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kumimoji="0" lang="ru-RU" altLang="ru-RU" sz="16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Восхождение от абстрактного к конкретному</a:t>
            </a:r>
            <a:endParaRPr kumimoji="0" lang="ru-RU" altLang="ru-RU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Надпись 2"/>
          <p:cNvSpPr txBox="1">
            <a:spLocks noChangeArrowheads="1"/>
          </p:cNvSpPr>
          <p:nvPr/>
        </p:nvSpPr>
        <p:spPr bwMode="auto">
          <a:xfrm>
            <a:off x="9996022" y="2421591"/>
            <a:ext cx="1409039" cy="7372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ru-RU" altLang="ru-RU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Системный метод</a:t>
            </a:r>
            <a:endParaRPr kumimoji="0" lang="ru-RU" alt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1006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47898" y="2556932"/>
            <a:ext cx="10532226" cy="3318936"/>
          </a:xfrm>
        </p:spPr>
        <p:txBody>
          <a:bodyPr/>
          <a:lstStyle/>
          <a:p>
            <a:r>
              <a:rPr lang="ru-RU" i="1" dirty="0"/>
              <a:t>Аксиоматический метод – </a:t>
            </a:r>
            <a:r>
              <a:rPr lang="ru-RU" dirty="0"/>
              <a:t>способ исследования, который состоит в том, что некоторые утверждения (аксиомы, постулаты) принимаются без доказательств и затем по определенным логическим правилам из них выводятся остальные знания.</a:t>
            </a:r>
          </a:p>
          <a:p>
            <a:r>
              <a:rPr lang="ru-RU" i="1" dirty="0"/>
              <a:t>Гипотетический метод – </a:t>
            </a:r>
            <a:r>
              <a:rPr lang="ru-RU" dirty="0"/>
              <a:t>способ исследования с помощью научной гипотезы, т.е. предположения о причине, которая вызывает данное следствие, или о существовании некоторого явления или предмета.</a:t>
            </a:r>
          </a:p>
        </p:txBody>
      </p:sp>
      <p:sp>
        <p:nvSpPr>
          <p:cNvPr id="4" name="Надпись 2"/>
          <p:cNvSpPr txBox="1"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defTabSz="914400" eaLnBrk="0" fontAlgn="base" hangingPunct="0">
              <a:spcAft>
                <a:spcPts val="800"/>
              </a:spcAft>
            </a:pPr>
            <a:r>
              <a:rPr lang="ru-RU" sz="4800" b="1" i="1" dirty="0">
                <a:solidFill>
                  <a:schemeClr val="tx1"/>
                </a:solidFill>
              </a:rPr>
              <a:t>Методы теоретического уровня</a:t>
            </a:r>
            <a:endParaRPr kumimoji="0" lang="ru-RU" altLang="ru-RU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0457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9462" y="2556932"/>
            <a:ext cx="10415847" cy="3318936"/>
          </a:xfrm>
        </p:spPr>
        <p:txBody>
          <a:bodyPr>
            <a:normAutofit fontScale="92500" lnSpcReduction="10000"/>
          </a:bodyPr>
          <a:lstStyle/>
          <a:p>
            <a:r>
              <a:rPr lang="ru-RU" i="1" dirty="0"/>
              <a:t>Формализация </a:t>
            </a:r>
            <a:r>
              <a:rPr lang="ru-RU" dirty="0"/>
              <a:t>– отображение явления или предмета в знаковой форме какого-либо искусственного языка (например, логики, математики, химии) и изучение этого явления или предмета путем операций с соответствующими знаками. </a:t>
            </a:r>
          </a:p>
          <a:p>
            <a:r>
              <a:rPr lang="ru-RU" i="1" dirty="0"/>
              <a:t>Абстрагирование </a:t>
            </a:r>
            <a:r>
              <a:rPr lang="ru-RU" dirty="0"/>
              <a:t>– мысленное отвлечение от некоторых свойств и отношений изучаемого предмета и выделение интересующих исследователя свойств и отношений. </a:t>
            </a:r>
          </a:p>
          <a:p>
            <a:r>
              <a:rPr lang="ru-RU" i="1" dirty="0"/>
              <a:t>Обобщение </a:t>
            </a:r>
            <a:r>
              <a:rPr lang="ru-RU" dirty="0"/>
              <a:t>– установление общих свойств и отношений предметов и явлений; определение общего понятия, в котором отражены существенные, основные признаки предметов или явлений данного класса. </a:t>
            </a:r>
          </a:p>
        </p:txBody>
      </p:sp>
      <p:sp>
        <p:nvSpPr>
          <p:cNvPr id="4" name="Надпись 2"/>
          <p:cNvSpPr txBox="1"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defTabSz="914400" eaLnBrk="0" fontAlgn="base" hangingPunct="0">
              <a:spcAft>
                <a:spcPts val="800"/>
              </a:spcAft>
            </a:pPr>
            <a:r>
              <a:rPr lang="ru-RU" sz="4800" b="1" i="1" dirty="0">
                <a:solidFill>
                  <a:schemeClr val="tx1"/>
                </a:solidFill>
              </a:rPr>
              <a:t>Методы теоретического уровня</a:t>
            </a:r>
            <a:endParaRPr kumimoji="0" lang="ru-RU" altLang="ru-RU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5705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i="1" dirty="0"/>
              <a:t>Исторический метод </a:t>
            </a:r>
            <a:r>
              <a:rPr lang="ru-RU" dirty="0"/>
              <a:t>заключается в выявлении исторических фактов и на этой основе в таком мысленном воссоздании исторического процесса, при котором раскрывается логика его движения. </a:t>
            </a:r>
          </a:p>
          <a:p>
            <a:r>
              <a:rPr lang="ru-RU" i="1" dirty="0"/>
              <a:t>Восхождение от абстрактного к конкретному </a:t>
            </a:r>
            <a:r>
              <a:rPr lang="ru-RU" dirty="0"/>
              <a:t>как метод научного познания состоит в том, что исследователь вначале находит главную связь изучаемого предмета (явления), затем, прослеживая, как она видоизменяется в различных условиях, открывает новые связи и таким путем отображает во всей полноте его сущность.</a:t>
            </a:r>
          </a:p>
          <a:p>
            <a:r>
              <a:rPr lang="ru-RU" i="1" dirty="0"/>
              <a:t>Системный метод </a:t>
            </a:r>
            <a:r>
              <a:rPr lang="ru-RU" dirty="0"/>
              <a:t>заключается в исследовании системы (т.е. определенной совокупности материальных или идеальных объектов), связей её компонентов и их связей с внешней средой. </a:t>
            </a:r>
          </a:p>
        </p:txBody>
      </p:sp>
      <p:sp>
        <p:nvSpPr>
          <p:cNvPr id="4" name="Надпись 2"/>
          <p:cNvSpPr txBox="1"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defTabSz="914400" eaLnBrk="0" fontAlgn="base" hangingPunct="0">
              <a:spcAft>
                <a:spcPts val="800"/>
              </a:spcAft>
            </a:pPr>
            <a:r>
              <a:rPr lang="ru-RU" sz="4800" b="1" i="1" dirty="0">
                <a:solidFill>
                  <a:schemeClr val="tx1"/>
                </a:solidFill>
              </a:rPr>
              <a:t>Методы теоретического уровня</a:t>
            </a:r>
            <a:endParaRPr kumimoji="0" lang="ru-RU" altLang="ru-RU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8161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дпись 2"/>
          <p:cNvSpPr txBox="1"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defTabSz="914400" eaLnBrk="0" fontAlgn="base" hangingPunct="0">
              <a:spcAft>
                <a:spcPts val="800"/>
              </a:spcAft>
            </a:pPr>
            <a:r>
              <a:rPr lang="ru-RU" sz="4800" b="1" i="1" dirty="0"/>
              <a:t>Методы эмпирического уровня</a:t>
            </a:r>
            <a:endParaRPr kumimoji="0" lang="ru-RU" altLang="ru-RU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Надпись 2"/>
          <p:cNvSpPr txBox="1">
            <a:spLocks noChangeArrowheads="1"/>
          </p:cNvSpPr>
          <p:nvPr/>
        </p:nvSpPr>
        <p:spPr bwMode="auto">
          <a:xfrm>
            <a:off x="1295402" y="2396760"/>
            <a:ext cx="1447798" cy="4667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наблюдение</a:t>
            </a:r>
            <a:endParaRPr kumimoji="0" lang="ru-RU" alt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Надпись 2"/>
          <p:cNvSpPr txBox="1">
            <a:spLocks noChangeArrowheads="1"/>
          </p:cNvSpPr>
          <p:nvPr/>
        </p:nvSpPr>
        <p:spPr bwMode="auto">
          <a:xfrm>
            <a:off x="2335876" y="2798118"/>
            <a:ext cx="1404851" cy="4714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описание</a:t>
            </a:r>
            <a:endParaRPr kumimoji="0" lang="ru-RU" alt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Надпись 2"/>
          <p:cNvSpPr txBox="1">
            <a:spLocks noChangeArrowheads="1"/>
          </p:cNvSpPr>
          <p:nvPr/>
        </p:nvSpPr>
        <p:spPr bwMode="auto">
          <a:xfrm>
            <a:off x="3665450" y="2974247"/>
            <a:ext cx="917575" cy="4429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счет</a:t>
            </a:r>
            <a:endParaRPr kumimoji="0" lang="ru-RU" alt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Надпись 2"/>
          <p:cNvSpPr txBox="1">
            <a:spLocks noChangeArrowheads="1"/>
          </p:cNvSpPr>
          <p:nvPr/>
        </p:nvSpPr>
        <p:spPr bwMode="auto">
          <a:xfrm>
            <a:off x="4522124" y="3291697"/>
            <a:ext cx="1691943" cy="4429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измерение</a:t>
            </a:r>
            <a:endParaRPr kumimoji="0" lang="ru-RU" alt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Надпись 2"/>
          <p:cNvSpPr txBox="1">
            <a:spLocks noChangeArrowheads="1"/>
          </p:cNvSpPr>
          <p:nvPr/>
        </p:nvSpPr>
        <p:spPr bwMode="auto">
          <a:xfrm>
            <a:off x="6176356" y="3099710"/>
            <a:ext cx="1365235" cy="444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сравнение</a:t>
            </a:r>
            <a:endParaRPr kumimoji="0" lang="ru-RU" alt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Надпись 2"/>
          <p:cNvSpPr txBox="1">
            <a:spLocks noChangeArrowheads="1"/>
          </p:cNvSpPr>
          <p:nvPr/>
        </p:nvSpPr>
        <p:spPr bwMode="auto">
          <a:xfrm>
            <a:off x="7464830" y="2785501"/>
            <a:ext cx="1612668" cy="4429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эксперимент</a:t>
            </a:r>
            <a:endParaRPr kumimoji="0" lang="ru-RU" alt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Надпись 2"/>
          <p:cNvSpPr txBox="1">
            <a:spLocks noChangeArrowheads="1"/>
          </p:cNvSpPr>
          <p:nvPr/>
        </p:nvSpPr>
        <p:spPr bwMode="auto">
          <a:xfrm>
            <a:off x="8977745" y="2413116"/>
            <a:ext cx="1918853" cy="4667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моделирование</a:t>
            </a:r>
            <a:endParaRPr kumimoji="0" lang="ru-RU" alt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0563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i="1" dirty="0"/>
              <a:t>Наблюдение </a:t>
            </a:r>
            <a:r>
              <a:rPr lang="ru-RU" dirty="0"/>
              <a:t>– это способ познания, основанный на непосредственном восприятии свойств предметов и явлений при помощи органов чувств. </a:t>
            </a:r>
          </a:p>
          <a:p>
            <a:r>
              <a:rPr lang="ru-RU" i="1" dirty="0"/>
              <a:t>Описание </a:t>
            </a:r>
            <a:r>
              <a:rPr lang="ru-RU" dirty="0"/>
              <a:t>– это фиксация признаков исследуемого объекта, которые устанавливаются, например, путем наблюдения или измерения. </a:t>
            </a:r>
          </a:p>
          <a:p>
            <a:r>
              <a:rPr lang="ru-RU" i="1" dirty="0"/>
              <a:t>Счет </a:t>
            </a:r>
            <a:r>
              <a:rPr lang="ru-RU" dirty="0"/>
              <a:t>– это определение количественных соотношений объектов исследования или параметров, характеризующих их свойства. </a:t>
            </a:r>
          </a:p>
          <a:p>
            <a:r>
              <a:rPr lang="ru-RU" i="1" dirty="0"/>
              <a:t>Измерение </a:t>
            </a:r>
            <a:r>
              <a:rPr lang="ru-RU" dirty="0"/>
              <a:t>– это определение численного значения некоторой величины путем сравнения её с эталоном. </a:t>
            </a:r>
          </a:p>
        </p:txBody>
      </p:sp>
      <p:sp>
        <p:nvSpPr>
          <p:cNvPr id="4" name="Надпись 2"/>
          <p:cNvSpPr txBox="1"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defTabSz="914400" eaLnBrk="0" fontAlgn="base" hangingPunct="0">
              <a:spcAft>
                <a:spcPts val="800"/>
              </a:spcAft>
            </a:pPr>
            <a:r>
              <a:rPr lang="ru-RU" sz="4800" b="1" i="1" dirty="0"/>
              <a:t>Методы эмпирического уровня</a:t>
            </a:r>
            <a:endParaRPr kumimoji="0" lang="ru-RU" altLang="ru-RU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65114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/>
              <a:t>Сравнение </a:t>
            </a:r>
            <a:r>
              <a:rPr lang="ru-RU" dirty="0"/>
              <a:t>– это сопоставление признаков, присущих двум или нескольким объектам, установление различия между ними или нахождение в них общего.</a:t>
            </a:r>
          </a:p>
          <a:p>
            <a:r>
              <a:rPr lang="ru-RU" i="1" dirty="0"/>
              <a:t>Эксперимент </a:t>
            </a:r>
            <a:r>
              <a:rPr lang="ru-RU" dirty="0"/>
              <a:t>– это искусственное воспроизведение явления, процесса в заданных условиях, в ходе которого проверяется выдвигаемая гипотеза.</a:t>
            </a:r>
          </a:p>
          <a:p>
            <a:r>
              <a:rPr lang="ru-RU" i="1" dirty="0"/>
              <a:t>Моделирование </a:t>
            </a:r>
            <a:r>
              <a:rPr lang="ru-RU" dirty="0"/>
              <a:t>– это получение знаний об объекте исследования с помощью его заменителей – аналога, модели. </a:t>
            </a:r>
          </a:p>
        </p:txBody>
      </p:sp>
      <p:sp>
        <p:nvSpPr>
          <p:cNvPr id="4" name="Надпись 2"/>
          <p:cNvSpPr txBox="1"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defTabSz="914400" eaLnBrk="0" fontAlgn="base" hangingPunct="0">
              <a:spcAft>
                <a:spcPts val="800"/>
              </a:spcAft>
            </a:pPr>
            <a:r>
              <a:rPr lang="ru-RU" sz="4800" b="1" i="1" dirty="0"/>
              <a:t>Методы эмпирического уровня</a:t>
            </a:r>
            <a:endParaRPr kumimoji="0" lang="ru-RU" altLang="ru-RU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80760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b="1" i="1" dirty="0">
                <a:solidFill>
                  <a:schemeClr val="tx1"/>
                </a:solidFill>
              </a:rPr>
              <a:t>Регистрация</a:t>
            </a:r>
          </a:p>
          <a:p>
            <a:pPr lvl="4"/>
            <a:r>
              <a:rPr lang="ru-RU" sz="2800" b="1" i="1" dirty="0">
                <a:solidFill>
                  <a:schemeClr val="tx1"/>
                </a:solidFill>
              </a:rPr>
              <a:t>Ранжирование</a:t>
            </a:r>
          </a:p>
          <a:p>
            <a:pPr lvl="8"/>
            <a:r>
              <a:rPr lang="ru-RU" sz="2800" b="1" i="1" dirty="0" err="1">
                <a:solidFill>
                  <a:schemeClr val="tx1"/>
                </a:solidFill>
              </a:rPr>
              <a:t>Шкалирование</a:t>
            </a:r>
            <a:r>
              <a:rPr lang="ru-RU" sz="2800" b="1" dirty="0">
                <a:solidFill>
                  <a:schemeClr val="tx1"/>
                </a:solidFill>
              </a:rPr>
              <a:t> </a:t>
            </a:r>
          </a:p>
          <a:p>
            <a:endParaRPr lang="ru-RU" dirty="0"/>
          </a:p>
        </p:txBody>
      </p:sp>
      <p:sp>
        <p:nvSpPr>
          <p:cNvPr id="4" name="Надпись 2"/>
          <p:cNvSpPr txBox="1"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defTabSz="914400" eaLnBrk="0" fontAlgn="base" hangingPunct="0">
              <a:spcAft>
                <a:spcPts val="800"/>
              </a:spcAft>
            </a:pPr>
            <a:r>
              <a:rPr lang="ru-RU" sz="4800" b="1" i="1" dirty="0">
                <a:solidFill>
                  <a:schemeClr val="tx1"/>
                </a:solidFill>
              </a:rPr>
              <a:t>Математические методы </a:t>
            </a:r>
            <a:endParaRPr kumimoji="0" lang="ru-RU" altLang="ru-RU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15245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64524" y="2556932"/>
            <a:ext cx="10390909" cy="3318936"/>
          </a:xfrm>
        </p:spPr>
        <p:txBody>
          <a:bodyPr>
            <a:normAutofit fontScale="92500" lnSpcReduction="10000"/>
          </a:bodyPr>
          <a:lstStyle/>
          <a:p>
            <a:r>
              <a:rPr lang="ru-RU" i="1" dirty="0">
                <a:solidFill>
                  <a:schemeClr val="tx1"/>
                </a:solidFill>
              </a:rPr>
              <a:t>Регистрация</a:t>
            </a:r>
            <a:r>
              <a:rPr lang="ru-RU" dirty="0"/>
              <a:t> – метод выявления наличия определенного качества у каждого члена группы и общего подсчета количества тех, у кого данное качество имеется или отсутствует (например, количество активно работающих на занятии и пассивных) </a:t>
            </a:r>
          </a:p>
          <a:p>
            <a:r>
              <a:rPr lang="ru-RU" i="1" dirty="0">
                <a:solidFill>
                  <a:schemeClr val="tx1"/>
                </a:solidFill>
              </a:rPr>
              <a:t>Ранжирование</a:t>
            </a:r>
            <a:r>
              <a:rPr lang="ru-RU" dirty="0"/>
              <a:t> – расположение собранных данных в определенной последовательности (убывания или нарастания зафиксированных показателей), определение места в этом ряду изучаемых объектов (например, составление списка учеников в зависимости от числа пропущенных занятий и т. п.)</a:t>
            </a:r>
          </a:p>
          <a:p>
            <a:r>
              <a:rPr lang="ru-RU" i="1" dirty="0" err="1">
                <a:solidFill>
                  <a:schemeClr val="tx1"/>
                </a:solidFill>
              </a:rPr>
              <a:t>Шкалирование</a:t>
            </a:r>
            <a:r>
              <a:rPr lang="ru-RU" b="1" dirty="0">
                <a:solidFill>
                  <a:schemeClr val="tx1"/>
                </a:solidFill>
              </a:rPr>
              <a:t> </a:t>
            </a:r>
            <a:r>
              <a:rPr lang="ru-RU" dirty="0"/>
              <a:t>– присвоение баллов или других цифровых показателей исследуемым характеристикам</a:t>
            </a:r>
          </a:p>
        </p:txBody>
      </p:sp>
      <p:sp>
        <p:nvSpPr>
          <p:cNvPr id="4" name="Надпись 2"/>
          <p:cNvSpPr txBox="1"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defTabSz="914400" eaLnBrk="0" fontAlgn="base" hangingPunct="0">
              <a:spcAft>
                <a:spcPts val="800"/>
              </a:spcAft>
            </a:pPr>
            <a:r>
              <a:rPr lang="ru-RU" sz="4800" b="1" i="1" dirty="0">
                <a:solidFill>
                  <a:schemeClr val="tx1"/>
                </a:solidFill>
              </a:rPr>
              <a:t>Математические методы </a:t>
            </a:r>
            <a:endParaRPr kumimoji="0" lang="ru-RU" altLang="ru-RU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8209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Частотный анализ</a:t>
            </a:r>
            <a:endParaRPr lang="ru-RU" dirty="0"/>
          </a:p>
          <a:p>
            <a:r>
              <a:rPr lang="ru-RU" b="1" dirty="0"/>
              <a:t>Регрессионный анализ</a:t>
            </a:r>
            <a:endParaRPr lang="ru-RU" dirty="0"/>
          </a:p>
          <a:p>
            <a:r>
              <a:rPr lang="ru-RU" b="1" dirty="0"/>
              <a:t>Корреляционный анализ</a:t>
            </a:r>
            <a:endParaRPr lang="ru-RU" dirty="0"/>
          </a:p>
          <a:p>
            <a:r>
              <a:rPr lang="ru-RU" b="1" dirty="0"/>
              <a:t>Дисперсионный анализ</a:t>
            </a:r>
            <a:endParaRPr lang="ru-RU" dirty="0"/>
          </a:p>
          <a:p>
            <a:r>
              <a:rPr lang="ru-RU" b="1" dirty="0"/>
              <a:t>Факторный анализ</a:t>
            </a:r>
            <a:endParaRPr lang="ru-RU" dirty="0"/>
          </a:p>
          <a:p>
            <a:r>
              <a:rPr lang="ru-RU" b="1" dirty="0"/>
              <a:t>Кластерный анализ</a:t>
            </a:r>
            <a:endParaRPr lang="ru-RU" dirty="0"/>
          </a:p>
        </p:txBody>
      </p:sp>
      <p:sp>
        <p:nvSpPr>
          <p:cNvPr id="4" name="Надпись 2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1295402" y="982132"/>
            <a:ext cx="9601196" cy="106279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defTabSz="914400" eaLnBrk="0" fontAlgn="base" hangingPunct="0">
              <a:spcAft>
                <a:spcPts val="800"/>
              </a:spcAft>
            </a:pPr>
            <a:r>
              <a:rPr lang="ru-RU" sz="4800" b="1" i="1" dirty="0"/>
              <a:t>Статистические методы</a:t>
            </a:r>
            <a:endParaRPr kumimoji="0" lang="ru-RU" altLang="ru-RU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72153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Основные исследовательские методы, используемые в экономике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7522771"/>
              </p:ext>
            </p:extLst>
          </p:nvPr>
        </p:nvGraphicFramePr>
        <p:xfrm>
          <a:off x="1404851" y="2434878"/>
          <a:ext cx="9351818" cy="32042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39985">
                  <a:extLst>
                    <a:ext uri="{9D8B030D-6E8A-4147-A177-3AD203B41FA5}">
                      <a16:colId xmlns:a16="http://schemas.microsoft.com/office/drawing/2014/main" val="4036823028"/>
                    </a:ext>
                  </a:extLst>
                </a:gridCol>
                <a:gridCol w="5311833">
                  <a:extLst>
                    <a:ext uri="{9D8B030D-6E8A-4147-A177-3AD203B41FA5}">
                      <a16:colId xmlns:a16="http://schemas.microsoft.com/office/drawing/2014/main" val="45896397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Тип метода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Наименование метода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68794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1. Методы выявления мнения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Интервью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Анкетирование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Выборочные опросы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000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2. </a:t>
                      </a:r>
                      <a:r>
                        <a:rPr lang="ru-RU" sz="2000" dirty="0" err="1">
                          <a:effectLst/>
                        </a:rPr>
                        <a:t>Общелогические</a:t>
                      </a:r>
                      <a:r>
                        <a:rPr lang="ru-RU" sz="2000" dirty="0">
                          <a:effectLst/>
                        </a:rPr>
                        <a:t> методы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Анализ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Синтез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Индукция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Дедукция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Аналогия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04186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76291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1120988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Основные исследовательские методы, используемые в экономике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0137141"/>
              </p:ext>
            </p:extLst>
          </p:nvPr>
        </p:nvGraphicFramePr>
        <p:xfrm>
          <a:off x="881148" y="2103121"/>
          <a:ext cx="10548851" cy="43487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01390">
                  <a:extLst>
                    <a:ext uri="{9D8B030D-6E8A-4147-A177-3AD203B41FA5}">
                      <a16:colId xmlns:a16="http://schemas.microsoft.com/office/drawing/2014/main" val="2758160611"/>
                    </a:ext>
                  </a:extLst>
                </a:gridCol>
                <a:gridCol w="7747461">
                  <a:extLst>
                    <a:ext uri="{9D8B030D-6E8A-4147-A177-3AD203B41FA5}">
                      <a16:colId xmlns:a16="http://schemas.microsoft.com/office/drawing/2014/main" val="2425203793"/>
                    </a:ext>
                  </a:extLst>
                </a:gridCol>
              </a:tblGrid>
              <a:tr h="210681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3. Теоретические методы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36" marR="59936" marT="59936" marB="599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Аксиоматический метод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Гипотетический метод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Формализация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Абстрагирование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Обобщение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Исторический метод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Восхождение от абстрактного к конкретному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36" marR="59936" marT="59936" marB="599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8766001"/>
                  </a:ext>
                </a:extLst>
              </a:tr>
              <a:tr h="176154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4. Аналитические методы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36" marR="59936" marT="59936" marB="599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Системный анализ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Написание сценариев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Сетевое планирование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Функционально-стоимостной анализ (ФСА)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Экономический анализ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SWOT-анализ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Статистические методы: корреляционный анализ, элиминирование и т.п.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36" marR="59936" marT="59936" marB="599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94647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16908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Основные исследовательские методы, используемые в экономике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2489836"/>
              </p:ext>
            </p:extLst>
          </p:nvPr>
        </p:nvGraphicFramePr>
        <p:xfrm>
          <a:off x="881149" y="2285999"/>
          <a:ext cx="10307782" cy="39061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93660">
                  <a:extLst>
                    <a:ext uri="{9D8B030D-6E8A-4147-A177-3AD203B41FA5}">
                      <a16:colId xmlns:a16="http://schemas.microsoft.com/office/drawing/2014/main" val="1695983753"/>
                    </a:ext>
                  </a:extLst>
                </a:gridCol>
                <a:gridCol w="6714122">
                  <a:extLst>
                    <a:ext uri="{9D8B030D-6E8A-4147-A177-3AD203B41FA5}">
                      <a16:colId xmlns:a16="http://schemas.microsoft.com/office/drawing/2014/main" val="2561221643"/>
                    </a:ext>
                  </a:extLst>
                </a:gridCol>
              </a:tblGrid>
              <a:tr h="238575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5. Методы оценки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55" marR="50555" marT="50555" marB="505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Оценка научно-технического уровня и конкурентоспособности разработки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Методы прикладной квалиметрии (экспертные, прямого счета, параметрические, комплексный, дифференциальный)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Оценка организационно-технического уровня производства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Оценка деревьев решений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Оценка окупаемости проекта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Оценка рисков проекта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Оценка эффективности проекта (статическая и динамическая)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55" marR="50555" marT="50555" marB="505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1880561"/>
                  </a:ext>
                </a:extLst>
              </a:tr>
              <a:tr h="145676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6. Методы направленного и систематизированного поиска идей и решений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55" marR="50555" marT="50555" marB="505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Морфологический анализ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Метод контрольных вопросов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Система поиска нестандартных решений (СПНР) – </a:t>
                      </a:r>
                      <a:r>
                        <a:rPr lang="ru-RU" sz="1600" b="1" dirty="0" err="1">
                          <a:effectLst/>
                        </a:rPr>
                        <a:t>IdeaFinder</a:t>
                      </a:r>
                      <a:endParaRPr lang="ru-RU" sz="1600" b="1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Теория решения изобретательских задач (ТРИЗ)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Метод организующих понятий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55" marR="50555" marT="50555" marB="505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54097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47003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Основные исследовательские методы, используемые в экономике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1831402"/>
              </p:ext>
            </p:extLst>
          </p:nvPr>
        </p:nvGraphicFramePr>
        <p:xfrm>
          <a:off x="1138844" y="2410690"/>
          <a:ext cx="10108276" cy="36322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11327">
                  <a:extLst>
                    <a:ext uri="{9D8B030D-6E8A-4147-A177-3AD203B41FA5}">
                      <a16:colId xmlns:a16="http://schemas.microsoft.com/office/drawing/2014/main" val="3093126579"/>
                    </a:ext>
                  </a:extLst>
                </a:gridCol>
                <a:gridCol w="6596949">
                  <a:extLst>
                    <a:ext uri="{9D8B030D-6E8A-4147-A177-3AD203B41FA5}">
                      <a16:colId xmlns:a16="http://schemas.microsoft.com/office/drawing/2014/main" val="235231738"/>
                    </a:ext>
                  </a:extLst>
                </a:gridCol>
              </a:tblGrid>
              <a:tr h="227143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7. Методы психологической активизации творчества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39819" marB="398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Мозговая атака (штурм и его разновидности)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Метод </a:t>
                      </a:r>
                      <a:r>
                        <a:rPr lang="ru-RU" sz="2000" b="1" dirty="0" err="1">
                          <a:solidFill>
                            <a:schemeClr val="tx1"/>
                          </a:solidFill>
                          <a:effectLst/>
                        </a:rPr>
                        <a:t>синектики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Метод «Шесть мыслящих шляп»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Карта мысли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Метод свободных ассоциаций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Метод фокальных объектов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Метод РВС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39819" marB="398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3136526"/>
                  </a:ext>
                </a:extLst>
              </a:tr>
              <a:tr h="126966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8. Методы принятия решений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39819" marB="398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Экономико-математические модели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Таблицы решений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Сравнение альтернатив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39819" marB="398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35706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42590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Основные исследовательские методы, используемые в экономике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8873728"/>
              </p:ext>
            </p:extLst>
          </p:nvPr>
        </p:nvGraphicFramePr>
        <p:xfrm>
          <a:off x="1815984" y="2419003"/>
          <a:ext cx="8126037" cy="37886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78729">
                  <a:extLst>
                    <a:ext uri="{9D8B030D-6E8A-4147-A177-3AD203B41FA5}">
                      <a16:colId xmlns:a16="http://schemas.microsoft.com/office/drawing/2014/main" val="3085530548"/>
                    </a:ext>
                  </a:extLst>
                </a:gridCol>
                <a:gridCol w="4447308">
                  <a:extLst>
                    <a:ext uri="{9D8B030D-6E8A-4147-A177-3AD203B41FA5}">
                      <a16:colId xmlns:a16="http://schemas.microsoft.com/office/drawing/2014/main" val="1104499269"/>
                    </a:ext>
                  </a:extLst>
                </a:gridCol>
              </a:tblGrid>
              <a:tr h="182048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9. Методы прогнозирования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Экспертные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Экстраполяции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Аналогии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Метод </a:t>
                      </a:r>
                      <a:r>
                        <a:rPr lang="ru-RU" sz="1800" b="1" dirty="0" err="1">
                          <a:solidFill>
                            <a:schemeClr val="tx1"/>
                          </a:solidFill>
                          <a:effectLst/>
                        </a:rPr>
                        <a:t>Дельфи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 (и его разновидности)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Регрессионный анализ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Имитационные модели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4554816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RU" sz="1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Графические модели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Физические модели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chemeClr val="tx1"/>
                          </a:solidFill>
                          <a:effectLst/>
                        </a:rPr>
                        <a:t>Органиграммы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chemeClr val="tx1"/>
                          </a:solidFill>
                          <a:effectLst/>
                        </a:rPr>
                        <a:t>Оперограммы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Должностные инструкции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Презентации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90304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10950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chemeClr val="tx1"/>
                </a:solidFill>
              </a:rPr>
              <a:t>Исследовательскую работу выполняют в определенной последовательности. </a:t>
            </a:r>
            <a:br>
              <a:rPr lang="ru-RU" sz="2800" b="1" dirty="0">
                <a:solidFill>
                  <a:schemeClr val="tx1"/>
                </a:solidFill>
              </a:rPr>
            </a:br>
            <a:r>
              <a:rPr lang="ru-RU" sz="2800" b="1" dirty="0">
                <a:solidFill>
                  <a:schemeClr val="tx1"/>
                </a:solidFill>
              </a:rPr>
              <a:t>Процесс выполнения включает в себя шесть этапов: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1) формулирование темы;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2) формулирование цели и задач исследования;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З) теоретические исследования;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4) экспериментальные исследования;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5) анализ и оформление научных исследований;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6) внедрение и эффективность научных исследований.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4667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Содержание дисциплины</a:t>
            </a:r>
            <a:br>
              <a:rPr lang="ru-RU" b="1" dirty="0"/>
            </a:br>
            <a:r>
              <a:rPr lang="ru-RU" b="1" dirty="0"/>
              <a:t>(тематический план)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3961682"/>
              </p:ext>
            </p:extLst>
          </p:nvPr>
        </p:nvGraphicFramePr>
        <p:xfrm>
          <a:off x="1113905" y="2661917"/>
          <a:ext cx="10033462" cy="33099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58400">
                  <a:extLst>
                    <a:ext uri="{9D8B030D-6E8A-4147-A177-3AD203B41FA5}">
                      <a16:colId xmlns:a16="http://schemas.microsoft.com/office/drawing/2014/main" val="1217696173"/>
                    </a:ext>
                  </a:extLst>
                </a:gridCol>
                <a:gridCol w="9475062">
                  <a:extLst>
                    <a:ext uri="{9D8B030D-6E8A-4147-A177-3AD203B41FA5}">
                      <a16:colId xmlns:a16="http://schemas.microsoft.com/office/drawing/2014/main" val="3511624443"/>
                    </a:ext>
                  </a:extLst>
                </a:gridCol>
              </a:tblGrid>
              <a:tr h="754614">
                <a:tc>
                  <a:txBody>
                    <a:bodyPr/>
                    <a:lstStyle/>
                    <a:p>
                      <a:pPr algn="just" fontAlgn="base" hangingPunct="0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№ раздела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 hangingPunct="0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Наименование раздела дисциплины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4263386"/>
                  </a:ext>
                </a:extLst>
              </a:tr>
              <a:tr h="486028">
                <a:tc>
                  <a:txBody>
                    <a:bodyPr/>
                    <a:lstStyle/>
                    <a:p>
                      <a:pPr algn="l" fontAlgn="base" hangingPunct="0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Тема 1. Наука и научное исследование. </a:t>
                      </a:r>
                      <a:r>
                        <a:rPr lang="ru-RU" sz="1800" kern="100" dirty="0">
                          <a:effectLst/>
                        </a:rPr>
                        <a:t>Роль науки в развитии общества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2358265"/>
                  </a:ext>
                </a:extLst>
              </a:tr>
              <a:tr h="486028">
                <a:tc>
                  <a:txBody>
                    <a:bodyPr/>
                    <a:lstStyle/>
                    <a:p>
                      <a:pPr algn="l" fontAlgn="base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Тема 2. Структура и критерии научного знания. Классификация научного знания. Формы организации научного знания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1898381"/>
                  </a:ext>
                </a:extLst>
              </a:tr>
              <a:tr h="486028">
                <a:tc>
                  <a:txBody>
                    <a:bodyPr/>
                    <a:lstStyle/>
                    <a:p>
                      <a:pPr algn="l" fontAlgn="base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Тема 3. Методология теоретических и экспериментальных исследований. </a:t>
                      </a:r>
                      <a:r>
                        <a:rPr lang="ru-RU" sz="1800" kern="100" dirty="0">
                          <a:effectLst/>
                        </a:rPr>
                        <a:t>Планирование научно-исследовательской работы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276454"/>
                  </a:ext>
                </a:extLst>
              </a:tr>
              <a:tr h="486028">
                <a:tc>
                  <a:txBody>
                    <a:bodyPr/>
                    <a:lstStyle/>
                    <a:p>
                      <a:pPr algn="l" fontAlgn="base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Тема 4. Принципы научного исследования. </a:t>
                      </a:r>
                      <a:r>
                        <a:rPr lang="ru-RU" sz="1800" kern="100" dirty="0">
                          <a:effectLst/>
                        </a:rPr>
                        <a:t>Научная информация: поиск, накопление, обработка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3625504"/>
                  </a:ext>
                </a:extLst>
              </a:tr>
              <a:tr h="486028">
                <a:tc>
                  <a:txBody>
                    <a:bodyPr/>
                    <a:lstStyle/>
                    <a:p>
                      <a:pPr algn="l" fontAlgn="base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Тема 5. Методы научного познания. </a:t>
                      </a:r>
                      <a:r>
                        <a:rPr lang="ru-RU" sz="1800" kern="100" dirty="0">
                          <a:effectLst/>
                        </a:rPr>
                        <a:t>Общие требования к научно-исследовательской работе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4777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71474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648394"/>
            <a:ext cx="9601196" cy="1729046"/>
          </a:xfrm>
        </p:spPr>
        <p:txBody>
          <a:bodyPr>
            <a:normAutofit fontScale="90000"/>
          </a:bodyPr>
          <a:lstStyle/>
          <a:p>
            <a:r>
              <a:rPr lang="ru-RU" dirty="0"/>
              <a:t>ТЕМЫ ДОКЛАДОВ И ПРЕЗЕНТАЦИЙ</a:t>
            </a:r>
            <a:br>
              <a:rPr lang="ru-RU" dirty="0"/>
            </a:br>
            <a:r>
              <a:rPr lang="ru-RU" dirty="0"/>
              <a:t>(практическое задание; </a:t>
            </a:r>
            <a:br>
              <a:rPr lang="ru-RU" dirty="0"/>
            </a:br>
            <a:r>
              <a:rPr lang="ru-RU" dirty="0"/>
              <a:t>тема по вашему выбору)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Понятия метода, принципа, способа познания.</a:t>
            </a:r>
          </a:p>
          <a:p>
            <a:r>
              <a:rPr lang="ru-RU" dirty="0">
                <a:solidFill>
                  <a:schemeClr val="tx1"/>
                </a:solidFill>
              </a:rPr>
              <a:t>Общенаучные методы познания. </a:t>
            </a:r>
          </a:p>
          <a:p>
            <a:r>
              <a:rPr lang="ru-RU" dirty="0">
                <a:solidFill>
                  <a:schemeClr val="tx1"/>
                </a:solidFill>
              </a:rPr>
              <a:t>Методы эмпирического исследования. </a:t>
            </a:r>
          </a:p>
          <a:p>
            <a:r>
              <a:rPr lang="ru-RU" dirty="0">
                <a:solidFill>
                  <a:schemeClr val="tx1"/>
                </a:solidFill>
              </a:rPr>
              <a:t>Методы теоретического исследования. </a:t>
            </a:r>
          </a:p>
          <a:p>
            <a:r>
              <a:rPr lang="ru-RU" dirty="0">
                <a:solidFill>
                  <a:schemeClr val="tx1"/>
                </a:solidFill>
              </a:rPr>
              <a:t>Разработка новых методов и методик осуществления теоретических исследований. </a:t>
            </a:r>
          </a:p>
        </p:txBody>
      </p:sp>
    </p:spTree>
    <p:extLst>
      <p:ext uri="{BB962C8B-B14F-4D97-AF65-F5344CB8AC3E}">
        <p14:creationId xmlns:p14="http://schemas.microsoft.com/office/powerpoint/2010/main" val="17476405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973</TotalTime>
  <Words>1286</Words>
  <Application>Microsoft Office PowerPoint</Application>
  <PresentationFormat>Широкоэкранный</PresentationFormat>
  <Paragraphs>182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Arial</vt:lpstr>
      <vt:lpstr>Calibri</vt:lpstr>
      <vt:lpstr>Garamond</vt:lpstr>
      <vt:lpstr>Times New Roman</vt:lpstr>
      <vt:lpstr>Натуральные материалы</vt:lpstr>
      <vt:lpstr>СОВРЕМЕННЫЕ МЕТОДЫ ИССЛЕДОВАНИЯ</vt:lpstr>
      <vt:lpstr>Науку можно рассматривать в различных измерениях:</vt:lpstr>
      <vt:lpstr>Цель научного исследования – </vt:lpstr>
      <vt:lpstr>МЕТОД ИССЛЕДОВАНИЯ</vt:lpstr>
      <vt:lpstr>Философские и общенаучные методы научного исследования</vt:lpstr>
      <vt:lpstr>Презентация PowerPoint</vt:lpstr>
      <vt:lpstr>Общелогические методы</vt:lpstr>
      <vt:lpstr>Методы теоретического уровня</vt:lpstr>
      <vt:lpstr>Методы теоретического уровня</vt:lpstr>
      <vt:lpstr>Методы теоретического уровня</vt:lpstr>
      <vt:lpstr>Методы теоретического уровня</vt:lpstr>
      <vt:lpstr>Методы эмпирического уровня</vt:lpstr>
      <vt:lpstr>Методы эмпирического уровня</vt:lpstr>
      <vt:lpstr>Методы эмпирического уровня</vt:lpstr>
      <vt:lpstr>Математические методы </vt:lpstr>
      <vt:lpstr>Математические методы </vt:lpstr>
      <vt:lpstr>Статистические методы</vt:lpstr>
      <vt:lpstr>Основные исследовательские методы, используемые в экономике</vt:lpstr>
      <vt:lpstr>Основные исследовательские методы, используемые в экономике</vt:lpstr>
      <vt:lpstr>Основные исследовательские методы, используемые в экономике</vt:lpstr>
      <vt:lpstr>Основные исследовательские методы, используемые в экономике</vt:lpstr>
      <vt:lpstr>Основные исследовательские методы, используемые в экономике</vt:lpstr>
      <vt:lpstr>Исследовательскую работу выполняют в определенной последовательности.  Процесс выполнения включает в себя шесть этапов:</vt:lpstr>
      <vt:lpstr>Содержание дисциплины (тематический план)</vt:lpstr>
      <vt:lpstr>ТЕМЫ ДОКЛАДОВ И ПРЕЗЕНТАЦИЙ (практическое задание;  тема по вашему выбору)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СОВРЕМЕННЫЕ МЕТОДЫ ИССЛЕДОВАНИЯ</dc:title>
  <dc:creator>Курина</dc:creator>
  <cp:lastModifiedBy>Saltanat</cp:lastModifiedBy>
  <cp:revision>31</cp:revision>
  <dcterms:created xsi:type="dcterms:W3CDTF">2018-04-23T14:35:17Z</dcterms:created>
  <dcterms:modified xsi:type="dcterms:W3CDTF">2021-10-30T08:40:08Z</dcterms:modified>
</cp:coreProperties>
</file>